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284" r:id="rId7"/>
    <p:sldId id="285" r:id="rId8"/>
    <p:sldId id="286" r:id="rId9"/>
    <p:sldId id="262" r:id="rId10"/>
    <p:sldId id="263" r:id="rId11"/>
    <p:sldId id="264" r:id="rId12"/>
    <p:sldId id="265" r:id="rId13"/>
    <p:sldId id="266" r:id="rId14"/>
    <p:sldId id="267" r:id="rId15"/>
    <p:sldId id="268" r:id="rId16"/>
    <p:sldId id="269" r:id="rId17"/>
    <p:sldId id="291" r:id="rId18"/>
    <p:sldId id="293" r:id="rId19"/>
    <p:sldId id="294" r:id="rId20"/>
    <p:sldId id="292"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58D11EB-2B32-41B9-B70B-1C98C18F7495}">
          <p14:sldIdLst>
            <p14:sldId id="260"/>
          </p14:sldIdLst>
        </p14:section>
        <p14:section name="Agneda Item 2" id="{E4A26ACD-46D1-429A-A985-4D0FFBB96F4A}">
          <p14:sldIdLst>
            <p14:sldId id="284"/>
            <p14:sldId id="285"/>
            <p14:sldId id="286"/>
          </p14:sldIdLst>
        </p14:section>
        <p14:section name="Agneda Item 3" id="{21C2E55F-6A2A-418E-8915-AF4ABF6BDA26}">
          <p14:sldIdLst>
            <p14:sldId id="262"/>
            <p14:sldId id="263"/>
            <p14:sldId id="264"/>
            <p14:sldId id="265"/>
            <p14:sldId id="266"/>
            <p14:sldId id="267"/>
            <p14:sldId id="268"/>
            <p14:sldId id="269"/>
          </p14:sldIdLst>
        </p14:section>
        <p14:section name="Agneda Item 4" id="{8FCC3DAE-8351-4190-81CB-B2EA9939EBAA}">
          <p14:sldIdLst>
            <p14:sldId id="291"/>
            <p14:sldId id="293"/>
            <p14:sldId id="294"/>
            <p14:sldId id="29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howGuides="1">
      <p:cViewPr varScale="1">
        <p:scale>
          <a:sx n="76" d="100"/>
          <a:sy n="76" d="100"/>
        </p:scale>
        <p:origin x="126" y="76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evins, Bill" userId="d742dd24-37cf-4905-a68d-23394606bfaf" providerId="ADAL" clId="{8EFDBB86-AB26-4FCA-9C24-10DE163EA407}"/>
    <pc:docChg chg="modSld">
      <pc:chgData name="Blevins, Bill" userId="d742dd24-37cf-4905-a68d-23394606bfaf" providerId="ADAL" clId="{8EFDBB86-AB26-4FCA-9C24-10DE163EA407}" dt="2022-06-23T21:15:58.126" v="0" actId="6549"/>
      <pc:docMkLst>
        <pc:docMk/>
      </pc:docMkLst>
      <pc:sldChg chg="modSp mod">
        <pc:chgData name="Blevins, Bill" userId="d742dd24-37cf-4905-a68d-23394606bfaf" providerId="ADAL" clId="{8EFDBB86-AB26-4FCA-9C24-10DE163EA407}" dt="2022-06-23T21:15:58.126" v="0" actId="6549"/>
        <pc:sldMkLst>
          <pc:docMk/>
          <pc:sldMk cId="1554460100" sldId="292"/>
        </pc:sldMkLst>
        <pc:spChg chg="mod">
          <ac:chgData name="Blevins, Bill" userId="d742dd24-37cf-4905-a68d-23394606bfaf" providerId="ADAL" clId="{8EFDBB86-AB26-4FCA-9C24-10DE163EA407}" dt="2022-06-23T21:15:58.126" v="0" actId="6549"/>
          <ac:spMkLst>
            <pc:docMk/>
            <pc:sldMk cId="1554460100" sldId="292"/>
            <ac:spMk id="3" creationId="{02D2A85D-307C-4172-8C4B-879ED4121D0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6/23/2022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6/23/2022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123658"/>
          </a:xfrm>
          <a:prstGeom prst="rect">
            <a:avLst/>
          </a:prstGeom>
          <a:noFill/>
        </p:spPr>
        <p:txBody>
          <a:bodyPr wrap="square" rtlCol="0">
            <a:spAutoFit/>
          </a:bodyPr>
          <a:lstStyle/>
          <a:p>
            <a:r>
              <a:rPr lang="en-US" sz="2000" b="1" dirty="0">
                <a:solidFill>
                  <a:schemeClr val="tx2"/>
                </a:solidFill>
              </a:rPr>
              <a:t>Large Flexible Load Taskforce</a:t>
            </a:r>
          </a:p>
          <a:p>
            <a:r>
              <a:rPr lang="en-US" sz="2000" b="1" dirty="0">
                <a:solidFill>
                  <a:schemeClr val="tx2"/>
                </a:solidFill>
              </a:rPr>
              <a:t>Interconnection and Planning working session</a:t>
            </a:r>
            <a:endParaRPr lang="en-US" dirty="0">
              <a:solidFill>
                <a:schemeClr val="tx2"/>
              </a:solidFill>
            </a:endParaRPr>
          </a:p>
          <a:p>
            <a:endParaRPr lang="en-US" dirty="0">
              <a:solidFill>
                <a:schemeClr val="tx2"/>
              </a:solidFill>
            </a:endParaRPr>
          </a:p>
          <a:p>
            <a:r>
              <a:rPr lang="en-US" dirty="0">
                <a:solidFill>
                  <a:schemeClr val="tx2"/>
                </a:solidFill>
              </a:rPr>
              <a:t>Bill Blevins</a:t>
            </a:r>
          </a:p>
          <a:p>
            <a:endParaRPr lang="en-US" dirty="0">
              <a:solidFill>
                <a:schemeClr val="tx2"/>
              </a:solidFill>
            </a:endParaRPr>
          </a:p>
          <a:p>
            <a:r>
              <a:rPr lang="en-US" dirty="0">
                <a:solidFill>
                  <a:schemeClr val="tx2"/>
                </a:solidFill>
              </a:rPr>
              <a:t>Date 06-24-2022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E0A29-E914-296C-2621-99486926C8F2}"/>
              </a:ext>
            </a:extLst>
          </p:cNvPr>
          <p:cNvSpPr>
            <a:spLocks noGrp="1"/>
          </p:cNvSpPr>
          <p:nvPr>
            <p:ph type="title"/>
          </p:nvPr>
        </p:nvSpPr>
        <p:spPr>
          <a:xfrm>
            <a:off x="609600" y="228600"/>
            <a:ext cx="7543800" cy="914400"/>
          </a:xfrm>
        </p:spPr>
        <p:txBody>
          <a:bodyPr/>
          <a:lstStyle/>
          <a:p>
            <a:r>
              <a:rPr lang="en-US" dirty="0"/>
              <a:t>Definition of Large Flexible Load Resource</a:t>
            </a:r>
          </a:p>
        </p:txBody>
      </p:sp>
      <p:sp>
        <p:nvSpPr>
          <p:cNvPr id="3" name="Content Placeholder 2">
            <a:extLst>
              <a:ext uri="{FF2B5EF4-FFF2-40B4-BE49-F238E27FC236}">
                <a16:creationId xmlns:a16="http://schemas.microsoft.com/office/drawing/2014/main" id="{C515EDC2-466C-1958-2118-1081593C5C13}"/>
              </a:ext>
            </a:extLst>
          </p:cNvPr>
          <p:cNvSpPr>
            <a:spLocks noGrp="1"/>
          </p:cNvSpPr>
          <p:nvPr>
            <p:ph idx="1"/>
          </p:nvPr>
        </p:nvSpPr>
        <p:spPr>
          <a:xfrm>
            <a:off x="1066800" y="1295400"/>
            <a:ext cx="8229600" cy="4572000"/>
          </a:xfrm>
        </p:spPr>
        <p:txBody>
          <a:bodyPr/>
          <a:lstStyle/>
          <a:p>
            <a:pPr marL="0" indent="0">
              <a:buNone/>
            </a:pPr>
            <a:r>
              <a:rPr lang="en-US" sz="2000" dirty="0"/>
              <a:t>A connected large load greater than 75.0 MWs that has voluntarily registered with ERCOT as a Large Flexible Load Resource and is:</a:t>
            </a:r>
          </a:p>
          <a:p>
            <a:pPr marL="0" indent="0">
              <a:buNone/>
            </a:pPr>
            <a:endParaRPr lang="en-US" sz="2000" dirty="0"/>
          </a:p>
          <a:p>
            <a:pPr marL="401638" lvl="1" indent="-346075">
              <a:buFont typeface="Wingdings" panose="05000000000000000000" pitchFamily="2" charset="2"/>
              <a:buChar char="q"/>
            </a:pPr>
            <a:r>
              <a:rPr lang="en-US" sz="2000" dirty="0"/>
              <a:t>capable of operating at a ERCOT specified load level and interrupting its load if needed at a ramp rate that is greater than 10 MW per minute at any time by instruction from ERCOT without physical damage to its internal processes used by that load’s business functions; </a:t>
            </a:r>
          </a:p>
          <a:p>
            <a:pPr marL="401638" lvl="1" indent="-346075">
              <a:buFont typeface="Wingdings" panose="05000000000000000000" pitchFamily="2" charset="2"/>
              <a:buChar char="q"/>
            </a:pPr>
            <a:r>
              <a:rPr lang="en-US" sz="2000" dirty="0"/>
              <a:t>If dispatched by SCED, may elect to be settled at the nearest Node on the ERCOT Grid;</a:t>
            </a:r>
          </a:p>
          <a:p>
            <a:pPr marL="401638" lvl="1" indent="-346075">
              <a:buFont typeface="Wingdings" panose="05000000000000000000" pitchFamily="2" charset="2"/>
              <a:buChar char="q"/>
            </a:pPr>
            <a:r>
              <a:rPr lang="en-US" sz="2000" dirty="0"/>
              <a:t>and </a:t>
            </a:r>
          </a:p>
          <a:p>
            <a:pPr marL="401638" lvl="1" indent="-346075">
              <a:buFont typeface="Wingdings" panose="05000000000000000000" pitchFamily="2" charset="2"/>
              <a:buChar char="q"/>
            </a:pPr>
            <a:r>
              <a:rPr lang="en-US" sz="2000" dirty="0"/>
              <a:t>capable of returning to a specified load level at any time as directed by ERCOT at a specified ramp rate that is greater than 10 MWs per minute similarly without any physical damage to its internal processes used by that load’s business functions.</a:t>
            </a:r>
          </a:p>
          <a:p>
            <a:endParaRPr lang="en-US" sz="2400" dirty="0"/>
          </a:p>
        </p:txBody>
      </p:sp>
    </p:spTree>
    <p:extLst>
      <p:ext uri="{BB962C8B-B14F-4D97-AF65-F5344CB8AC3E}">
        <p14:creationId xmlns:p14="http://schemas.microsoft.com/office/powerpoint/2010/main" val="3798354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856BA-F6B2-B0E4-CEE5-23297B45D488}"/>
              </a:ext>
            </a:extLst>
          </p:cNvPr>
          <p:cNvSpPr>
            <a:spLocks noGrp="1"/>
          </p:cNvSpPr>
          <p:nvPr>
            <p:ph type="title"/>
          </p:nvPr>
        </p:nvSpPr>
        <p:spPr/>
        <p:txBody>
          <a:bodyPr/>
          <a:lstStyle/>
          <a:p>
            <a:r>
              <a:rPr lang="en-US" sz="3200" dirty="0"/>
              <a:t>Definition of Fast Curtailable Load</a:t>
            </a:r>
            <a:endParaRPr lang="en-US" dirty="0"/>
          </a:p>
        </p:txBody>
      </p:sp>
      <p:sp>
        <p:nvSpPr>
          <p:cNvPr id="3" name="Content Placeholder 2">
            <a:extLst>
              <a:ext uri="{FF2B5EF4-FFF2-40B4-BE49-F238E27FC236}">
                <a16:creationId xmlns:a16="http://schemas.microsoft.com/office/drawing/2014/main" id="{FD85CAA2-7571-F4A4-93BC-8D02D079A248}"/>
              </a:ext>
            </a:extLst>
          </p:cNvPr>
          <p:cNvSpPr>
            <a:spLocks noGrp="1"/>
          </p:cNvSpPr>
          <p:nvPr>
            <p:ph idx="1"/>
          </p:nvPr>
        </p:nvSpPr>
        <p:spPr/>
        <p:txBody>
          <a:bodyPr/>
          <a:lstStyle/>
          <a:p>
            <a:pPr marL="0" indent="0">
              <a:buNone/>
            </a:pPr>
            <a:r>
              <a:rPr lang="en-US" sz="1800" dirty="0"/>
              <a:t>A connected large load greater than 75.0 MWs that has voluntarily registered with ERCOT as a Fast Curtailable Load and:</a:t>
            </a:r>
          </a:p>
          <a:p>
            <a:pPr marL="0" indent="0">
              <a:buNone/>
            </a:pPr>
            <a:endParaRPr lang="en-US" sz="1800" dirty="0"/>
          </a:p>
          <a:p>
            <a:pPr>
              <a:buFont typeface="Wingdings" panose="05000000000000000000" pitchFamily="2" charset="2"/>
              <a:buChar char="q"/>
            </a:pPr>
            <a:r>
              <a:rPr lang="en-US" sz="1800" dirty="0"/>
              <a:t>Provides continuously telemetered load power information to ERCOT, updated every 2 seconds;</a:t>
            </a:r>
          </a:p>
          <a:p>
            <a:pPr>
              <a:buFont typeface="Wingdings" panose="05000000000000000000" pitchFamily="2" charset="2"/>
              <a:buChar char="q"/>
            </a:pPr>
            <a:r>
              <a:rPr lang="en-US" sz="1800" dirty="0"/>
              <a:t>Is not considered an ERCOT Resource or is dispatched by SCED;</a:t>
            </a:r>
          </a:p>
          <a:p>
            <a:pPr>
              <a:buFont typeface="Wingdings" panose="05000000000000000000" pitchFamily="2" charset="2"/>
              <a:buChar char="q"/>
            </a:pPr>
            <a:r>
              <a:rPr lang="en-US" sz="1800" dirty="0"/>
              <a:t>Is capable of interrupting its load at a ramp rate that is greater than 10% of peak MWs per minute at any time ERCOT Load Zone prices reach a telemetered price that was established by the load at the end of the Adjustment Period;</a:t>
            </a:r>
          </a:p>
          <a:p>
            <a:pPr>
              <a:buFont typeface="Wingdings" panose="05000000000000000000" pitchFamily="2" charset="2"/>
              <a:buChar char="q"/>
            </a:pPr>
            <a:r>
              <a:rPr lang="en-US" sz="1800" dirty="0"/>
              <a:t>Is paid the average (over the past 4 hours) of the load’s MWh/</a:t>
            </a:r>
            <a:r>
              <a:rPr lang="en-US" sz="1800" dirty="0" err="1"/>
              <a:t>hr</a:t>
            </a:r>
            <a:r>
              <a:rPr lang="en-US" sz="1800" dirty="0"/>
              <a:t> consumption multiplied by a formulaic percentage of the MCPC for Non-Spin for each hour or partial hour the load remains interrupted;</a:t>
            </a:r>
          </a:p>
          <a:p>
            <a:pPr marL="0" indent="0">
              <a:buNone/>
            </a:pPr>
            <a:r>
              <a:rPr lang="en-US" sz="1800" dirty="0"/>
              <a:t>and</a:t>
            </a:r>
          </a:p>
          <a:p>
            <a:pPr>
              <a:buFont typeface="Wingdings" panose="05000000000000000000" pitchFamily="2" charset="2"/>
              <a:buChar char="q"/>
            </a:pPr>
            <a:r>
              <a:rPr lang="en-US" sz="1800" dirty="0"/>
              <a:t>Agrees to not return to normal load levels until so instructed by ERCOT.</a:t>
            </a:r>
          </a:p>
          <a:p>
            <a:endParaRPr lang="en-US" sz="1800" dirty="0"/>
          </a:p>
        </p:txBody>
      </p:sp>
    </p:spTree>
    <p:extLst>
      <p:ext uri="{BB962C8B-B14F-4D97-AF65-F5344CB8AC3E}">
        <p14:creationId xmlns:p14="http://schemas.microsoft.com/office/powerpoint/2010/main" val="325750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06BE-C6DF-3D06-5B9A-58BD16D0BF73}"/>
              </a:ext>
            </a:extLst>
          </p:cNvPr>
          <p:cNvSpPr>
            <a:spLocks noGrp="1"/>
          </p:cNvSpPr>
          <p:nvPr>
            <p:ph type="title"/>
          </p:nvPr>
        </p:nvSpPr>
        <p:spPr/>
        <p:txBody>
          <a:bodyPr/>
          <a:lstStyle/>
          <a:p>
            <a:r>
              <a:rPr lang="en-US" dirty="0"/>
              <a:t>Definition of Passive Load</a:t>
            </a:r>
          </a:p>
        </p:txBody>
      </p:sp>
      <p:sp>
        <p:nvSpPr>
          <p:cNvPr id="3" name="Content Placeholder 2">
            <a:extLst>
              <a:ext uri="{FF2B5EF4-FFF2-40B4-BE49-F238E27FC236}">
                <a16:creationId xmlns:a16="http://schemas.microsoft.com/office/drawing/2014/main" id="{177037AA-86C5-A56A-1506-4F70D6D96209}"/>
              </a:ext>
            </a:extLst>
          </p:cNvPr>
          <p:cNvSpPr>
            <a:spLocks noGrp="1"/>
          </p:cNvSpPr>
          <p:nvPr>
            <p:ph idx="1"/>
          </p:nvPr>
        </p:nvSpPr>
        <p:spPr/>
        <p:txBody>
          <a:bodyPr/>
          <a:lstStyle/>
          <a:p>
            <a:pPr>
              <a:buFont typeface="Wingdings" panose="05000000000000000000" pitchFamily="2" charset="2"/>
              <a:buChar char="q"/>
            </a:pPr>
            <a:r>
              <a:rPr lang="en-US" sz="2400" dirty="0"/>
              <a:t>A transmission or distribution load that has the ability to respond to ERCOT wholesale prices on occasion depending on the nature of their internal processes. </a:t>
            </a:r>
          </a:p>
          <a:p>
            <a:pPr>
              <a:buFont typeface="Wingdings" panose="05000000000000000000" pitchFamily="2" charset="2"/>
              <a:buChar char="q"/>
            </a:pPr>
            <a:endParaRPr lang="en-US" sz="2400" dirty="0"/>
          </a:p>
          <a:p>
            <a:pPr>
              <a:buFont typeface="Wingdings" panose="05000000000000000000" pitchFamily="2" charset="2"/>
              <a:buChar char="q"/>
            </a:pPr>
            <a:r>
              <a:rPr lang="en-US" sz="2400" dirty="0"/>
              <a:t>Passive loads purchase their energy from Retail Electric Providers or under a tariff in a non-op in Entity.</a:t>
            </a:r>
          </a:p>
          <a:p>
            <a:pPr marL="0" indent="0">
              <a:buNone/>
            </a:pPr>
            <a:endParaRPr lang="en-US" sz="2400" dirty="0"/>
          </a:p>
        </p:txBody>
      </p:sp>
    </p:spTree>
    <p:extLst>
      <p:ext uri="{BB962C8B-B14F-4D97-AF65-F5344CB8AC3E}">
        <p14:creationId xmlns:p14="http://schemas.microsoft.com/office/powerpoint/2010/main" val="491597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D68FD-489A-4140-979E-4B12F8555B63}"/>
              </a:ext>
            </a:extLst>
          </p:cNvPr>
          <p:cNvSpPr>
            <a:spLocks noGrp="1"/>
          </p:cNvSpPr>
          <p:nvPr>
            <p:ph type="title"/>
          </p:nvPr>
        </p:nvSpPr>
        <p:spPr/>
        <p:txBody>
          <a:bodyPr/>
          <a:lstStyle/>
          <a:p>
            <a:r>
              <a:rPr lang="en-US" dirty="0"/>
              <a:t>Large Load Interconnection Process</a:t>
            </a:r>
          </a:p>
        </p:txBody>
      </p:sp>
      <p:pic>
        <p:nvPicPr>
          <p:cNvPr id="6" name="Content Placeholder 5">
            <a:extLst>
              <a:ext uri="{FF2B5EF4-FFF2-40B4-BE49-F238E27FC236}">
                <a16:creationId xmlns:a16="http://schemas.microsoft.com/office/drawing/2014/main" id="{98C0B450-0969-449F-88C2-EC4DC655B0FD}"/>
              </a:ext>
            </a:extLst>
          </p:cNvPr>
          <p:cNvPicPr>
            <a:picLocks noGrp="1" noChangeAspect="1"/>
          </p:cNvPicPr>
          <p:nvPr>
            <p:ph idx="1"/>
          </p:nvPr>
        </p:nvPicPr>
        <p:blipFill>
          <a:blip r:embed="rId2"/>
          <a:stretch>
            <a:fillRect/>
          </a:stretch>
        </p:blipFill>
        <p:spPr>
          <a:xfrm>
            <a:off x="2743200" y="762000"/>
            <a:ext cx="7898872" cy="5612912"/>
          </a:xfrm>
        </p:spPr>
      </p:pic>
      <p:sp>
        <p:nvSpPr>
          <p:cNvPr id="4" name="Slide Number Placeholder 3">
            <a:extLst>
              <a:ext uri="{FF2B5EF4-FFF2-40B4-BE49-F238E27FC236}">
                <a16:creationId xmlns:a16="http://schemas.microsoft.com/office/drawing/2014/main" id="{B16F0F7C-61F2-4ED8-8080-2D872289B99B}"/>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083899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04700-CEDB-4536-95C4-20A8C34868A5}"/>
              </a:ext>
            </a:extLst>
          </p:cNvPr>
          <p:cNvSpPr>
            <a:spLocks noGrp="1"/>
          </p:cNvSpPr>
          <p:nvPr>
            <p:ph type="title"/>
          </p:nvPr>
        </p:nvSpPr>
        <p:spPr/>
        <p:txBody>
          <a:bodyPr/>
          <a:lstStyle/>
          <a:p>
            <a:r>
              <a:rPr lang="en-US" dirty="0"/>
              <a:t>Comments on Process flow</a:t>
            </a:r>
          </a:p>
        </p:txBody>
      </p:sp>
      <p:sp>
        <p:nvSpPr>
          <p:cNvPr id="4" name="Slide Number Placeholder 3">
            <a:extLst>
              <a:ext uri="{FF2B5EF4-FFF2-40B4-BE49-F238E27FC236}">
                <a16:creationId xmlns:a16="http://schemas.microsoft.com/office/drawing/2014/main" id="{8C3A2FF9-0DBB-4DDB-83FC-F607F1DFE9CF}"/>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8" name="Content Placeholder 7">
            <a:extLst>
              <a:ext uri="{FF2B5EF4-FFF2-40B4-BE49-F238E27FC236}">
                <a16:creationId xmlns:a16="http://schemas.microsoft.com/office/drawing/2014/main" id="{062052C2-84B7-4E67-8FE9-A0C8256F15E8}"/>
              </a:ext>
            </a:extLst>
          </p:cNvPr>
          <p:cNvSpPr>
            <a:spLocks noGrp="1"/>
          </p:cNvSpPr>
          <p:nvPr>
            <p:ph idx="1"/>
          </p:nvPr>
        </p:nvSpPr>
        <p:spPr/>
        <p:txBody>
          <a:bodyPr/>
          <a:lstStyle/>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Load Interconnect </a:t>
            </a:r>
            <a:r>
              <a:rPr lang="en-US" sz="1800" dirty="0">
                <a:solidFill>
                  <a:srgbClr val="FF0000"/>
                </a:solidFill>
                <a:effectLst/>
                <a:latin typeface="Calibri" panose="020F0502020204030204" pitchFamily="34" charset="0"/>
                <a:ea typeface="Times New Roman" panose="02020603050405020304" pitchFamily="18" charset="0"/>
              </a:rPr>
              <a:t>Request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Turn into Process box, add high level elements and time duration (1 day – 7days) for instance.</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Stead</a:t>
            </a:r>
            <a:r>
              <a:rPr lang="en-US" sz="1800" dirty="0">
                <a:solidFill>
                  <a:srgbClr val="FF0000"/>
                </a:solidFill>
                <a:effectLst/>
                <a:latin typeface="Calibri" panose="020F0502020204030204" pitchFamily="34" charset="0"/>
                <a:ea typeface="Times New Roman" panose="02020603050405020304" pitchFamily="18" charset="0"/>
              </a:rPr>
              <a:t>y</a:t>
            </a:r>
            <a:r>
              <a:rPr lang="en-US" sz="1800" dirty="0">
                <a:effectLst/>
                <a:latin typeface="Calibri" panose="020F0502020204030204" pitchFamily="34" charset="0"/>
                <a:ea typeface="Times New Roman" panose="02020603050405020304" pitchFamily="18" charset="0"/>
              </a:rPr>
              <a:t> State Facility </a:t>
            </a:r>
            <a:r>
              <a:rPr lang="en-US" sz="1800" dirty="0">
                <a:solidFill>
                  <a:srgbClr val="FF0000"/>
                </a:solidFill>
                <a:effectLst/>
                <a:latin typeface="Calibri" panose="020F0502020204030204" pitchFamily="34" charset="0"/>
                <a:ea typeface="Times New Roman" panose="02020603050405020304" pitchFamily="18" charset="0"/>
              </a:rPr>
              <a:t>S</a:t>
            </a:r>
            <a:r>
              <a:rPr lang="en-US" sz="1800" dirty="0">
                <a:effectLst/>
                <a:latin typeface="Calibri" panose="020F0502020204030204" pitchFamily="34" charset="0"/>
                <a:ea typeface="Times New Roman" panose="02020603050405020304" pitchFamily="18" charset="0"/>
              </a:rPr>
              <a:t>tudies, add key findings reported out and time duration.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Proceed </a:t>
            </a:r>
            <a:r>
              <a:rPr lang="en-US" sz="1800" dirty="0">
                <a:solidFill>
                  <a:srgbClr val="FF0000"/>
                </a:solidFill>
                <a:effectLst/>
                <a:latin typeface="Calibri" panose="020F0502020204030204" pitchFamily="34" charset="0"/>
                <a:ea typeface="Times New Roman" panose="02020603050405020304" pitchFamily="18" charset="0"/>
              </a:rPr>
              <a:t>with Interconnection?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Include the additional elements of the interconnect that are being put together for submission to ERCOT along with time duration.  Need to formally separate this from (1) by using Initial in (1) and Formal here if needed.</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“TSP confirm Large Load Interconnection” what is this and why is it here?  Is it supposed to be a decision box where ERCOT verifies the interconnect request?  If so, put it in a diamond in the main path with a no pointing to “stop” and yes proceeding.</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RIOO Validation, needs to be a question, need overview of requirements to pass and timeframe for review.  I would prefer this to be an operation box instead, with a “Criteria met” decision box below it.  Yes proceeds, and No should go back to the Load or TSP to obtain the needed information not just stop, correct?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New action box in the line going up to Kickoff where ERCOT reports INR in “Load Interconnect Study” list</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892825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7810F-A4A6-4831-995E-90CDF63AE32F}"/>
              </a:ext>
            </a:extLst>
          </p:cNvPr>
          <p:cNvSpPr>
            <a:spLocks noGrp="1"/>
          </p:cNvSpPr>
          <p:nvPr>
            <p:ph type="title"/>
          </p:nvPr>
        </p:nvSpPr>
        <p:spPr/>
        <p:txBody>
          <a:bodyPr/>
          <a:lstStyle/>
          <a:p>
            <a:r>
              <a:rPr lang="en-US" dirty="0"/>
              <a:t>Comments on Process flow</a:t>
            </a:r>
          </a:p>
        </p:txBody>
      </p:sp>
      <p:sp>
        <p:nvSpPr>
          <p:cNvPr id="3" name="Content Placeholder 2">
            <a:extLst>
              <a:ext uri="{FF2B5EF4-FFF2-40B4-BE49-F238E27FC236}">
                <a16:creationId xmlns:a16="http://schemas.microsoft.com/office/drawing/2014/main" id="{35CA12AB-F229-4AB6-9ACF-FF4FB825E81E}"/>
              </a:ext>
            </a:extLst>
          </p:cNvPr>
          <p:cNvSpPr>
            <a:spLocks noGrp="1"/>
          </p:cNvSpPr>
          <p:nvPr>
            <p:ph idx="1"/>
          </p:nvPr>
        </p:nvSpPr>
        <p:spPr/>
        <p:txBody>
          <a:bodyPr/>
          <a:lstStyle/>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Kickoff meeting should have brief overview and involves the load and the TSP, so should extend up into the load section.</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TDSP SCOPE FIS – add key needs if possible and time duration</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solidFill>
                  <a:srgbClr val="FF0000"/>
                </a:solidFill>
                <a:effectLst/>
                <a:latin typeface="Calibri" panose="020F0502020204030204" pitchFamily="34" charset="0"/>
                <a:ea typeface="Times New Roman" panose="02020603050405020304" pitchFamily="18" charset="0"/>
              </a:rPr>
              <a:t>SCOPE Complete?</a:t>
            </a:r>
            <a:r>
              <a:rPr lang="en-US" sz="2000" dirty="0">
                <a:effectLst/>
                <a:latin typeface="Calibri" panose="020F0502020204030204" pitchFamily="34" charset="0"/>
                <a:ea typeface="Times New Roman" panose="02020603050405020304" pitchFamily="18" charset="0"/>
              </a:rPr>
              <a:t> Specific criteria should be linked in some way to the box. “No” arrow should point to box not line.  Other line should be “Yes” not accept.</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Complete Study reports?  When did the study take place?  Here?  If so, box should be process “Full Interconnect Study” with time expectation and key elements produced.</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ERCOT’s “Review Studies” box.  They just look at it and provide no feedback?  What if ERCOT doesn’t like it?  Should there be a decision box here where ERCOT approves prior to the IA being signed?</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IA signed should be moved up to include the Load and the TSP.  Should include “funding” unless there is a reason to keep them separate.  If so, there should be a box added.</a:t>
            </a:r>
            <a:endParaRPr lang="en-US" sz="20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2DE5FB16-E5B8-4F79-B224-3DE0F78E60BB}"/>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414618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8BE50-CDA7-4D84-953F-94B7246AF39F}"/>
              </a:ext>
            </a:extLst>
          </p:cNvPr>
          <p:cNvSpPr>
            <a:spLocks noGrp="1"/>
          </p:cNvSpPr>
          <p:nvPr>
            <p:ph type="title"/>
          </p:nvPr>
        </p:nvSpPr>
        <p:spPr/>
        <p:txBody>
          <a:bodyPr/>
          <a:lstStyle/>
          <a:p>
            <a:r>
              <a:rPr lang="en-US" dirty="0"/>
              <a:t>Large Load Interconnection Process</a:t>
            </a:r>
          </a:p>
        </p:txBody>
      </p:sp>
      <p:sp>
        <p:nvSpPr>
          <p:cNvPr id="3" name="Content Placeholder 2">
            <a:extLst>
              <a:ext uri="{FF2B5EF4-FFF2-40B4-BE49-F238E27FC236}">
                <a16:creationId xmlns:a16="http://schemas.microsoft.com/office/drawing/2014/main" id="{02D2A85D-307C-4172-8C4B-879ED4121D01}"/>
              </a:ext>
            </a:extLst>
          </p:cNvPr>
          <p:cNvSpPr>
            <a:spLocks noGrp="1"/>
          </p:cNvSpPr>
          <p:nvPr>
            <p:ph idx="1"/>
          </p:nvPr>
        </p:nvSpPr>
        <p:spPr/>
        <p:txBody>
          <a:bodyPr/>
          <a:lstStyle/>
          <a:p>
            <a:r>
              <a:rPr lang="en-US" dirty="0"/>
              <a:t>May 24</a:t>
            </a:r>
            <a:r>
              <a:rPr lang="en-US" baseline="30000" dirty="0"/>
              <a:t>th</a:t>
            </a:r>
            <a:r>
              <a:rPr lang="en-US" dirty="0"/>
              <a:t> this process was discussed at LFLTF</a:t>
            </a:r>
          </a:p>
          <a:p>
            <a:r>
              <a:rPr lang="en-US" dirty="0"/>
              <a:t>It was requested that the flowchart include more detail.</a:t>
            </a:r>
          </a:p>
          <a:p>
            <a:r>
              <a:rPr lang="en-US" dirty="0"/>
              <a:t>To date we have updated the flowchart to include comments supplied.</a:t>
            </a:r>
          </a:p>
          <a:p>
            <a:r>
              <a:rPr lang="en-US" dirty="0"/>
              <a:t>Its proposed that we start writing the Planning revision to incorporate the Large Load Interconnection.</a:t>
            </a:r>
          </a:p>
          <a:p>
            <a:r>
              <a:rPr lang="en-US" dirty="0"/>
              <a:t>Its proposed we add detail to this process flow as the language is developed where needed so that the flowchart reflect a high level </a:t>
            </a:r>
            <a:r>
              <a:rPr lang="en-US"/>
              <a:t>outline.</a:t>
            </a:r>
            <a:endParaRPr lang="en-US" dirty="0"/>
          </a:p>
        </p:txBody>
      </p:sp>
      <p:sp>
        <p:nvSpPr>
          <p:cNvPr id="4" name="Slide Number Placeholder 3">
            <a:extLst>
              <a:ext uri="{FF2B5EF4-FFF2-40B4-BE49-F238E27FC236}">
                <a16:creationId xmlns:a16="http://schemas.microsoft.com/office/drawing/2014/main" id="{EC1E0FD0-C5BD-474B-ACDD-D450F17D0C53}"/>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55446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4961C-A0F8-4205-9F1C-60B57B182221}"/>
              </a:ext>
            </a:extLst>
          </p:cNvPr>
          <p:cNvSpPr>
            <a:spLocks noGrp="1"/>
          </p:cNvSpPr>
          <p:nvPr>
            <p:ph type="title"/>
          </p:nvPr>
        </p:nvSpPr>
        <p:spPr/>
        <p:txBody>
          <a:bodyPr/>
          <a:lstStyle/>
          <a:p>
            <a:r>
              <a:rPr lang="en-US" dirty="0"/>
              <a:t>LFL-Issue 1</a:t>
            </a:r>
          </a:p>
        </p:txBody>
      </p:sp>
      <p:sp>
        <p:nvSpPr>
          <p:cNvPr id="3" name="Content Placeholder 2">
            <a:extLst>
              <a:ext uri="{FF2B5EF4-FFF2-40B4-BE49-F238E27FC236}">
                <a16:creationId xmlns:a16="http://schemas.microsoft.com/office/drawing/2014/main" id="{100A198F-4DF9-4AA0-88C7-EE20C29A0906}"/>
              </a:ext>
            </a:extLst>
          </p:cNvPr>
          <p:cNvSpPr>
            <a:spLocks noGrp="1"/>
          </p:cNvSpPr>
          <p:nvPr>
            <p:ph idx="1"/>
          </p:nvPr>
        </p:nvSpPr>
        <p:spPr/>
        <p:txBody>
          <a:bodyPr/>
          <a:lstStyle/>
          <a:p>
            <a:r>
              <a:rPr lang="en-US" dirty="0"/>
              <a:t>Develop a process for ERCOT tracking and reporting operational and planned large load interconnections.</a:t>
            </a:r>
          </a:p>
          <a:p>
            <a:pPr lvl="1"/>
            <a:r>
              <a:rPr lang="en-US" dirty="0"/>
              <a:t>Concept is that Large Loads wishing to Interconnect within 2 years need to be studied sooner than normal RPG planning studies can include those loads.</a:t>
            </a:r>
          </a:p>
          <a:p>
            <a:pPr lvl="1"/>
            <a:r>
              <a:rPr lang="en-US" dirty="0"/>
              <a:t>NERC FAC-002, TPL-001-5 and ERCOT planning guides require studies for addition of Load to transmission system.</a:t>
            </a:r>
          </a:p>
        </p:txBody>
      </p:sp>
      <p:sp>
        <p:nvSpPr>
          <p:cNvPr id="4" name="Slide Number Placeholder 3">
            <a:extLst>
              <a:ext uri="{FF2B5EF4-FFF2-40B4-BE49-F238E27FC236}">
                <a16:creationId xmlns:a16="http://schemas.microsoft.com/office/drawing/2014/main" id="{6650C40F-4210-492C-B790-C8CF9C420F6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54123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E349E-2ED2-494F-97FC-889F0BDB3C30}"/>
              </a:ext>
            </a:extLst>
          </p:cNvPr>
          <p:cNvSpPr>
            <a:spLocks noGrp="1"/>
          </p:cNvSpPr>
          <p:nvPr>
            <p:ph type="title"/>
          </p:nvPr>
        </p:nvSpPr>
        <p:spPr/>
        <p:txBody>
          <a:bodyPr/>
          <a:lstStyle/>
          <a:p>
            <a:r>
              <a:rPr lang="en-US" dirty="0"/>
              <a:t>LFL-1 Concept</a:t>
            </a:r>
          </a:p>
        </p:txBody>
      </p:sp>
      <p:sp>
        <p:nvSpPr>
          <p:cNvPr id="3" name="Content Placeholder 2">
            <a:extLst>
              <a:ext uri="{FF2B5EF4-FFF2-40B4-BE49-F238E27FC236}">
                <a16:creationId xmlns:a16="http://schemas.microsoft.com/office/drawing/2014/main" id="{053141A5-7134-4A88-AA9B-864865AED3AC}"/>
              </a:ext>
            </a:extLst>
          </p:cNvPr>
          <p:cNvSpPr>
            <a:spLocks noGrp="1"/>
          </p:cNvSpPr>
          <p:nvPr>
            <p:ph idx="1"/>
          </p:nvPr>
        </p:nvSpPr>
        <p:spPr/>
        <p:txBody>
          <a:bodyPr/>
          <a:lstStyle/>
          <a:p>
            <a:r>
              <a:rPr lang="en-US" dirty="0"/>
              <a:t>When a Load &gt; 75 MW connected to the TSP or &gt; 20 MW connected to a Resource request to be connected and signs its agreements then the Load needs to be classified.</a:t>
            </a:r>
          </a:p>
          <a:p>
            <a:r>
              <a:rPr lang="en-US" dirty="0"/>
              <a:t>Loads will voluntarily designate as a Flexible Load or as firm during registration.</a:t>
            </a:r>
          </a:p>
          <a:p>
            <a:r>
              <a:rPr lang="en-US" dirty="0"/>
              <a:t>Loads that designate them selves as Flexible will be able to be treated as dispatchable during interconnection studies to determine their interconnection limits.</a:t>
            </a:r>
          </a:p>
        </p:txBody>
      </p:sp>
      <p:sp>
        <p:nvSpPr>
          <p:cNvPr id="4" name="Slide Number Placeholder 3">
            <a:extLst>
              <a:ext uri="{FF2B5EF4-FFF2-40B4-BE49-F238E27FC236}">
                <a16:creationId xmlns:a16="http://schemas.microsoft.com/office/drawing/2014/main" id="{24ED220C-1B2C-4B4B-AFB6-BAE71836C0BD}"/>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18914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0EEA8-6EB3-4119-8926-0985CD5CA79E}"/>
              </a:ext>
            </a:extLst>
          </p:cNvPr>
          <p:cNvSpPr>
            <a:spLocks noGrp="1"/>
          </p:cNvSpPr>
          <p:nvPr>
            <p:ph type="title"/>
          </p:nvPr>
        </p:nvSpPr>
        <p:spPr/>
        <p:txBody>
          <a:bodyPr/>
          <a:lstStyle/>
          <a:p>
            <a:r>
              <a:rPr lang="en-US" dirty="0"/>
              <a:t>Benefits of selecting Flexible Load category</a:t>
            </a:r>
          </a:p>
        </p:txBody>
      </p:sp>
      <p:sp>
        <p:nvSpPr>
          <p:cNvPr id="3" name="Content Placeholder 2">
            <a:extLst>
              <a:ext uri="{FF2B5EF4-FFF2-40B4-BE49-F238E27FC236}">
                <a16:creationId xmlns:a16="http://schemas.microsoft.com/office/drawing/2014/main" id="{C298E776-6F34-4ADE-A8BA-B99124C2E692}"/>
              </a:ext>
            </a:extLst>
          </p:cNvPr>
          <p:cNvSpPr>
            <a:spLocks noGrp="1"/>
          </p:cNvSpPr>
          <p:nvPr>
            <p:ph idx="1"/>
          </p:nvPr>
        </p:nvSpPr>
        <p:spPr/>
        <p:txBody>
          <a:bodyPr/>
          <a:lstStyle/>
          <a:p>
            <a:r>
              <a:rPr lang="en-US" dirty="0"/>
              <a:t>Thermal issues raised during Interconnection studies can recognize dispatchable nature of these flexible Loads. </a:t>
            </a:r>
          </a:p>
          <a:p>
            <a:r>
              <a:rPr lang="en-US" dirty="0"/>
              <a:t>Flexible Loads will be available to SCED so that in real-time these flexible Loads are able to respond to congestion similar to the redispatch in the interconnection studies.</a:t>
            </a:r>
          </a:p>
          <a:p>
            <a:r>
              <a:rPr lang="en-US" dirty="0"/>
              <a:t>Flexible Loads can be reduced efficiently during congestion or scarcity conditions.</a:t>
            </a:r>
          </a:p>
          <a:p>
            <a:endParaRPr lang="en-US" dirty="0"/>
          </a:p>
        </p:txBody>
      </p:sp>
      <p:sp>
        <p:nvSpPr>
          <p:cNvPr id="4" name="Slide Number Placeholder 3">
            <a:extLst>
              <a:ext uri="{FF2B5EF4-FFF2-40B4-BE49-F238E27FC236}">
                <a16:creationId xmlns:a16="http://schemas.microsoft.com/office/drawing/2014/main" id="{163DED88-85E1-4E1C-8CBB-F03F80E0F79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311134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altLang="en-US" dirty="0"/>
              <a:t>LFLTF Definitions</a:t>
            </a:r>
          </a:p>
        </p:txBody>
      </p:sp>
      <p:sp>
        <p:nvSpPr>
          <p:cNvPr id="3075" name="Subtitle 2"/>
          <p:cNvSpPr>
            <a:spLocks noGrp="1"/>
          </p:cNvSpPr>
          <p:nvPr>
            <p:ph type="subTitle" idx="1"/>
          </p:nvPr>
        </p:nvSpPr>
        <p:spPr>
          <a:xfrm>
            <a:off x="4495800" y="4267200"/>
            <a:ext cx="6019800" cy="838200"/>
          </a:xfrm>
        </p:spPr>
        <p:txBody>
          <a:bodyPr/>
          <a:lstStyle/>
          <a:p>
            <a:r>
              <a:rPr lang="en-US" altLang="en-US" sz="2800" dirty="0"/>
              <a:t>Small Working Group</a:t>
            </a:r>
          </a:p>
        </p:txBody>
      </p:sp>
      <p:sp>
        <p:nvSpPr>
          <p:cNvPr id="3076" name="TextBox 3"/>
          <p:cNvSpPr txBox="1">
            <a:spLocks noChangeArrowheads="1"/>
          </p:cNvSpPr>
          <p:nvPr/>
        </p:nvSpPr>
        <p:spPr bwMode="auto">
          <a:xfrm>
            <a:off x="3200400" y="5791200"/>
            <a:ext cx="457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800">
                <a:solidFill>
                  <a:schemeClr val="tx1"/>
                </a:solidFill>
                <a:latin typeface="Arial" panose="020B0604020202020204" pitchFamily="34" charset="0"/>
                <a:cs typeface="Arial" panose="020B0604020202020204" pitchFamily="34" charset="0"/>
              </a:defRPr>
            </a:lvl1pPr>
            <a:lvl2pPr marL="742950" indent="-285750" eaLnBrk="0" hangingPunct="0">
              <a:defRPr sz="800">
                <a:solidFill>
                  <a:schemeClr val="tx1"/>
                </a:solidFill>
                <a:latin typeface="Arial" panose="020B0604020202020204" pitchFamily="34" charset="0"/>
                <a:cs typeface="Arial" panose="020B0604020202020204" pitchFamily="34" charset="0"/>
              </a:defRPr>
            </a:lvl2pPr>
            <a:lvl3pPr marL="1143000" indent="-228600" eaLnBrk="0" hangingPunct="0">
              <a:defRPr sz="800">
                <a:solidFill>
                  <a:schemeClr val="tx1"/>
                </a:solidFill>
                <a:latin typeface="Arial" panose="020B0604020202020204" pitchFamily="34" charset="0"/>
                <a:cs typeface="Arial" panose="020B0604020202020204" pitchFamily="34" charset="0"/>
              </a:defRPr>
            </a:lvl3pPr>
            <a:lvl4pPr marL="1600200" indent="-228600" eaLnBrk="0" hangingPunct="0">
              <a:defRPr sz="800">
                <a:solidFill>
                  <a:schemeClr val="tx1"/>
                </a:solidFill>
                <a:latin typeface="Arial" panose="020B0604020202020204" pitchFamily="34" charset="0"/>
                <a:cs typeface="Arial" panose="020B0604020202020204" pitchFamily="34" charset="0"/>
              </a:defRPr>
            </a:lvl4pPr>
            <a:lvl5pPr marL="2057400" indent="-228600" eaLnBrk="0" hangingPunct="0">
              <a:defRPr sz="8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t>Bob Wittmeyer and Floyd J. Trefny</a:t>
            </a:r>
          </a:p>
          <a:p>
            <a:pPr eaLnBrk="1" hangingPunct="1"/>
            <a:r>
              <a:rPr lang="en-US" altLang="en-US" sz="2000" dirty="0"/>
              <a:t>June 24, 2022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dirty="0"/>
              <a:t>Topics</a:t>
            </a:r>
          </a:p>
        </p:txBody>
      </p:sp>
      <p:sp>
        <p:nvSpPr>
          <p:cNvPr id="4099" name="Content Placeholder 2"/>
          <p:cNvSpPr>
            <a:spLocks noGrp="1"/>
          </p:cNvSpPr>
          <p:nvPr>
            <p:ph idx="1"/>
          </p:nvPr>
        </p:nvSpPr>
        <p:spPr>
          <a:xfrm>
            <a:off x="838200" y="914400"/>
            <a:ext cx="7315200" cy="4572000"/>
          </a:xfrm>
        </p:spPr>
        <p:txBody>
          <a:bodyPr/>
          <a:lstStyle/>
          <a:p>
            <a:pPr marL="0" indent="0">
              <a:lnSpc>
                <a:spcPct val="150000"/>
              </a:lnSpc>
              <a:spcBef>
                <a:spcPts val="0"/>
              </a:spcBef>
              <a:buNone/>
            </a:pPr>
            <a:r>
              <a:rPr lang="en-US" sz="3200" dirty="0"/>
              <a:t>Definitions of:</a:t>
            </a:r>
          </a:p>
          <a:p>
            <a:pPr marL="912813" lvl="1" indent="-512763">
              <a:lnSpc>
                <a:spcPct val="150000"/>
              </a:lnSpc>
              <a:spcBef>
                <a:spcPts val="0"/>
              </a:spcBef>
            </a:pPr>
            <a:r>
              <a:rPr lang="en-US" sz="3200" dirty="0"/>
              <a:t>Large Load</a:t>
            </a:r>
          </a:p>
          <a:p>
            <a:pPr marL="912813" lvl="1" indent="-512763">
              <a:lnSpc>
                <a:spcPct val="150000"/>
              </a:lnSpc>
              <a:spcBef>
                <a:spcPts val="0"/>
              </a:spcBef>
            </a:pPr>
            <a:r>
              <a:rPr lang="en-US" sz="3200" dirty="0"/>
              <a:t>Large Flexible Load</a:t>
            </a:r>
          </a:p>
          <a:p>
            <a:pPr marL="857250" lvl="1" indent="-457200">
              <a:lnSpc>
                <a:spcPct val="150000"/>
              </a:lnSpc>
              <a:spcBef>
                <a:spcPts val="0"/>
              </a:spcBef>
            </a:pPr>
            <a:r>
              <a:rPr lang="en-US" sz="3200" dirty="0"/>
              <a:t>Non-Flexible Load (an idea)</a:t>
            </a:r>
          </a:p>
          <a:p>
            <a:pPr marL="912813" lvl="1" indent="-512763">
              <a:lnSpc>
                <a:spcPct val="150000"/>
              </a:lnSpc>
              <a:spcBef>
                <a:spcPts val="0"/>
              </a:spcBef>
            </a:pPr>
            <a:r>
              <a:rPr lang="en-US" sz="3200" dirty="0"/>
              <a:t>Large Flexible Load Resource</a:t>
            </a:r>
          </a:p>
          <a:p>
            <a:pPr marL="912813" lvl="1" indent="-512763">
              <a:lnSpc>
                <a:spcPct val="150000"/>
              </a:lnSpc>
              <a:spcBef>
                <a:spcPts val="0"/>
              </a:spcBef>
            </a:pPr>
            <a:r>
              <a:rPr lang="en-US" sz="3200" dirty="0"/>
              <a:t>Fast Curtailable Load</a:t>
            </a:r>
          </a:p>
          <a:p>
            <a:pPr marL="912813" lvl="1" indent="-512763">
              <a:lnSpc>
                <a:spcPct val="150000"/>
              </a:lnSpc>
              <a:spcBef>
                <a:spcPts val="0"/>
              </a:spcBef>
            </a:pPr>
            <a:r>
              <a:rPr lang="en-US" sz="3200" dirty="0"/>
              <a:t>Passive Load</a:t>
            </a:r>
          </a:p>
          <a:p>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0BE7-8F5F-4CB7-65BC-E56F09C4C42E}"/>
              </a:ext>
            </a:extLst>
          </p:cNvPr>
          <p:cNvSpPr>
            <a:spLocks noGrp="1"/>
          </p:cNvSpPr>
          <p:nvPr>
            <p:ph type="title"/>
          </p:nvPr>
        </p:nvSpPr>
        <p:spPr/>
        <p:txBody>
          <a:bodyPr/>
          <a:lstStyle/>
          <a:p>
            <a:r>
              <a:rPr lang="en-US" dirty="0"/>
              <a:t>Definition of a Large Load</a:t>
            </a:r>
          </a:p>
        </p:txBody>
      </p:sp>
      <p:sp>
        <p:nvSpPr>
          <p:cNvPr id="3" name="Content Placeholder 2">
            <a:extLst>
              <a:ext uri="{FF2B5EF4-FFF2-40B4-BE49-F238E27FC236}">
                <a16:creationId xmlns:a16="http://schemas.microsoft.com/office/drawing/2014/main" id="{3C9CF4D2-1849-CDD7-667B-F5A0B0DD9B22}"/>
              </a:ext>
            </a:extLst>
          </p:cNvPr>
          <p:cNvSpPr>
            <a:spLocks noGrp="1"/>
          </p:cNvSpPr>
          <p:nvPr>
            <p:ph idx="1"/>
          </p:nvPr>
        </p:nvSpPr>
        <p:spPr/>
        <p:txBody>
          <a:bodyPr/>
          <a:lstStyle/>
          <a:p>
            <a:r>
              <a:rPr lang="en-US" dirty="0"/>
              <a:t>A stand-alone Load interconnected to ERCOT greater than 75.0 MWs</a:t>
            </a:r>
          </a:p>
          <a:p>
            <a:r>
              <a:rPr lang="en-US" dirty="0"/>
              <a:t>A co-located load (with generation and Load) greater than 20 MWs connected to ERCOT in some fashion</a:t>
            </a:r>
          </a:p>
          <a:p>
            <a:r>
              <a:rPr lang="en-US" dirty="0"/>
              <a:t>A load greater than 20 MWs that nets its generation production and internal load</a:t>
            </a:r>
          </a:p>
          <a:p>
            <a:endParaRPr lang="en-US" dirty="0"/>
          </a:p>
        </p:txBody>
      </p:sp>
    </p:spTree>
    <p:extLst>
      <p:ext uri="{BB962C8B-B14F-4D97-AF65-F5344CB8AC3E}">
        <p14:creationId xmlns:p14="http://schemas.microsoft.com/office/powerpoint/2010/main" val="336625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361F-46E9-94B7-16DE-B0842960E7BC}"/>
              </a:ext>
            </a:extLst>
          </p:cNvPr>
          <p:cNvSpPr>
            <a:spLocks noGrp="1"/>
          </p:cNvSpPr>
          <p:nvPr>
            <p:ph type="title"/>
          </p:nvPr>
        </p:nvSpPr>
        <p:spPr/>
        <p:txBody>
          <a:bodyPr/>
          <a:lstStyle/>
          <a:p>
            <a:r>
              <a:rPr lang="en-US" dirty="0"/>
              <a:t>Definition of Large Flexible Load</a:t>
            </a:r>
          </a:p>
        </p:txBody>
      </p:sp>
      <p:sp>
        <p:nvSpPr>
          <p:cNvPr id="3" name="Content Placeholder 2">
            <a:extLst>
              <a:ext uri="{FF2B5EF4-FFF2-40B4-BE49-F238E27FC236}">
                <a16:creationId xmlns:a16="http://schemas.microsoft.com/office/drawing/2014/main" id="{462F4BB4-6545-5DE3-FEBA-8430D9F02241}"/>
              </a:ext>
            </a:extLst>
          </p:cNvPr>
          <p:cNvSpPr>
            <a:spLocks noGrp="1"/>
          </p:cNvSpPr>
          <p:nvPr>
            <p:ph idx="1"/>
          </p:nvPr>
        </p:nvSpPr>
        <p:spPr/>
        <p:txBody>
          <a:bodyPr/>
          <a:lstStyle/>
          <a:p>
            <a:r>
              <a:rPr lang="en-US" dirty="0"/>
              <a:t>Registered as a Load Resource (CLR)</a:t>
            </a:r>
          </a:p>
          <a:p>
            <a:r>
              <a:rPr lang="en-US" dirty="0"/>
              <a:t>Registered as a Load that in some way is controllable by the consumer</a:t>
            </a:r>
          </a:p>
          <a:p>
            <a:r>
              <a:rPr lang="en-US" dirty="0"/>
              <a:t>Load that is a Large Flexible Load Resource</a:t>
            </a:r>
          </a:p>
          <a:p>
            <a:r>
              <a:rPr lang="en-US" dirty="0"/>
              <a:t>Load than has the internal capability to interrupt its load and return to service as directed by ERCOT</a:t>
            </a:r>
          </a:p>
          <a:p>
            <a:endParaRPr lang="en-US" dirty="0"/>
          </a:p>
        </p:txBody>
      </p:sp>
    </p:spTree>
    <p:extLst>
      <p:ext uri="{BB962C8B-B14F-4D97-AF65-F5344CB8AC3E}">
        <p14:creationId xmlns:p14="http://schemas.microsoft.com/office/powerpoint/2010/main" val="58465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63CDF-A76D-534B-E785-C2E88E93C77C}"/>
              </a:ext>
            </a:extLst>
          </p:cNvPr>
          <p:cNvSpPr>
            <a:spLocks noGrp="1"/>
          </p:cNvSpPr>
          <p:nvPr>
            <p:ph type="title"/>
          </p:nvPr>
        </p:nvSpPr>
        <p:spPr>
          <a:xfrm>
            <a:off x="990600" y="304800"/>
            <a:ext cx="7543800" cy="914400"/>
          </a:xfrm>
        </p:spPr>
        <p:txBody>
          <a:bodyPr/>
          <a:lstStyle/>
          <a:p>
            <a:r>
              <a:rPr lang="en-US" dirty="0"/>
              <a:t>Definition of Non-Flexible Load ??</a:t>
            </a:r>
          </a:p>
        </p:txBody>
      </p:sp>
      <p:sp>
        <p:nvSpPr>
          <p:cNvPr id="3" name="Content Placeholder 2">
            <a:extLst>
              <a:ext uri="{FF2B5EF4-FFF2-40B4-BE49-F238E27FC236}">
                <a16:creationId xmlns:a16="http://schemas.microsoft.com/office/drawing/2014/main" id="{A760F99F-D35F-F85D-50C9-FE2E00BE5AA5}"/>
              </a:ext>
            </a:extLst>
          </p:cNvPr>
          <p:cNvSpPr>
            <a:spLocks noGrp="1"/>
          </p:cNvSpPr>
          <p:nvPr>
            <p:ph idx="1"/>
          </p:nvPr>
        </p:nvSpPr>
        <p:spPr>
          <a:xfrm>
            <a:off x="1752600" y="1143000"/>
            <a:ext cx="8229600" cy="4572000"/>
          </a:xfrm>
        </p:spPr>
        <p:txBody>
          <a:bodyPr/>
          <a:lstStyle/>
          <a:p>
            <a:r>
              <a:rPr lang="en-US" sz="2800" dirty="0"/>
              <a:t>Voluntarily registered as a Large Load with ERCOT</a:t>
            </a:r>
          </a:p>
          <a:p>
            <a:r>
              <a:rPr lang="en-US" sz="2800" dirty="0"/>
              <a:t>Load that in some way is controllable by the consumer</a:t>
            </a:r>
          </a:p>
          <a:p>
            <a:r>
              <a:rPr lang="en-US" sz="2800" dirty="0"/>
              <a:t>Load that is a Fast Curtailable Load</a:t>
            </a:r>
          </a:p>
          <a:p>
            <a:r>
              <a:rPr lang="en-US" sz="2800" dirty="0"/>
              <a:t>Load than has the internal capability to quickly interrupt its load </a:t>
            </a:r>
            <a:r>
              <a:rPr lang="en-US" sz="2800" dirty="0">
                <a:solidFill>
                  <a:srgbClr val="FF0000"/>
                </a:solidFill>
              </a:rPr>
              <a:t>but can only </a:t>
            </a:r>
            <a:r>
              <a:rPr lang="en-US" sz="2800" dirty="0"/>
              <a:t>return to service as directed by the consumer</a:t>
            </a:r>
          </a:p>
          <a:p>
            <a:r>
              <a:rPr lang="en-US" sz="2800" dirty="0"/>
              <a:t>Load that may, but may not necessarily specify that it must return to service after a specified duration of interruption</a:t>
            </a:r>
          </a:p>
          <a:p>
            <a:endParaRPr lang="en-US" sz="2800" dirty="0"/>
          </a:p>
        </p:txBody>
      </p:sp>
    </p:spTree>
    <p:extLst>
      <p:ext uri="{BB962C8B-B14F-4D97-AF65-F5344CB8AC3E}">
        <p14:creationId xmlns:p14="http://schemas.microsoft.com/office/powerpoint/2010/main" val="35245613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 by 9 PUBLIC PowerPoint Template  -  Read-Only" id="{0F2D6E95-5B0D-47D8-82D2-262067680968}" vid="{5C1208F6-BC1F-4C31-86F0-9F9F80E121D5}"/>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16 by 9 PUBLIC PowerPoint Template  -  Read-Only" id="{0F2D6E95-5B0D-47D8-82D2-262067680968}" vid="{9C53787C-D064-42E4-B2F3-57DA870F959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bc086b1d27d1d5cd3200bec5c6f498fb">
  <xsd:schema xmlns:xsd="http://www.w3.org/2001/XMLSchema" xmlns:xs="http://www.w3.org/2001/XMLSchema" xmlns:p="http://schemas.microsoft.com/office/2006/metadata/properties" xmlns:ns3="97deaf5a-01d9-4834-89d2-802f43df07d1" xmlns:ns4="ded7f6be-006e-48d8-8435-0405bc84a9a7" targetNamespace="http://schemas.microsoft.com/office/2006/metadata/properties" ma:root="true" ma:fieldsID="8523d3693b54b68b988c11fe32c00f5a" ns3:_="" ns4:_="">
    <xsd:import namespace="97deaf5a-01d9-4834-89d2-802f43df07d1"/>
    <xsd:import namespace="ded7f6be-006e-48d8-8435-0405bc84a9a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purl.org/dc/dcmitype/"/>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ded7f6be-006e-48d8-8435-0405bc84a9a7"/>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D150501-6051-4FAE-B447-19BC9BFEE0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eaf5a-01d9-4834-89d2-802f43df07d1"/>
    <ds:schemaRef ds:uri="ded7f6be-006e-48d8-8435-0405bc84a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16 by 9 PUBLIC PowerPoint Template</Template>
  <TotalTime>635</TotalTime>
  <Words>1271</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Wingdings</vt:lpstr>
      <vt:lpstr>1_Custom Design</vt:lpstr>
      <vt:lpstr>Office Theme</vt:lpstr>
      <vt:lpstr>PowerPoint Presentation</vt:lpstr>
      <vt:lpstr>LFL-Issue 1</vt:lpstr>
      <vt:lpstr>LFL-1 Concept</vt:lpstr>
      <vt:lpstr>Benefits of selecting Flexible Load category</vt:lpstr>
      <vt:lpstr>LFLTF Definitions</vt:lpstr>
      <vt:lpstr>Topics</vt:lpstr>
      <vt:lpstr>Definition of a Large Load</vt:lpstr>
      <vt:lpstr>Definition of Large Flexible Load</vt:lpstr>
      <vt:lpstr>Definition of Non-Flexible Load ??</vt:lpstr>
      <vt:lpstr>Definition of Large Flexible Load Resource</vt:lpstr>
      <vt:lpstr>Definition of Fast Curtailable Load</vt:lpstr>
      <vt:lpstr>Definition of Passive Load</vt:lpstr>
      <vt:lpstr>Large Load Interconnection Process</vt:lpstr>
      <vt:lpstr>Comments on Process flow</vt:lpstr>
      <vt:lpstr>Comments on Process flow</vt:lpstr>
      <vt:lpstr>Large Load Interconnection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Blevins</dc:creator>
  <cp:lastModifiedBy>Bill Blevins</cp:lastModifiedBy>
  <cp:revision>17</cp:revision>
  <cp:lastPrinted>2016-01-21T20:53:15Z</cp:lastPrinted>
  <dcterms:created xsi:type="dcterms:W3CDTF">2022-05-03T14:14:14Z</dcterms:created>
  <dcterms:modified xsi:type="dcterms:W3CDTF">2022-06-23T21:16:01Z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